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98" r:id="rId2"/>
    <p:sldId id="276" r:id="rId3"/>
    <p:sldId id="399" r:id="rId4"/>
    <p:sldId id="295" r:id="rId5"/>
    <p:sldId id="379" r:id="rId6"/>
    <p:sldId id="304" r:id="rId7"/>
    <p:sldId id="380" r:id="rId8"/>
    <p:sldId id="381" r:id="rId9"/>
    <p:sldId id="382" r:id="rId10"/>
    <p:sldId id="383" r:id="rId11"/>
    <p:sldId id="391" r:id="rId12"/>
    <p:sldId id="386" r:id="rId13"/>
    <p:sldId id="387" r:id="rId14"/>
    <p:sldId id="388" r:id="rId15"/>
    <p:sldId id="389" r:id="rId16"/>
    <p:sldId id="390" r:id="rId17"/>
    <p:sldId id="385" r:id="rId18"/>
    <p:sldId id="395" r:id="rId19"/>
    <p:sldId id="397" r:id="rId20"/>
    <p:sldId id="396" r:id="rId21"/>
    <p:sldId id="392" r:id="rId22"/>
    <p:sldId id="393" r:id="rId23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18.01.2021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18.01.2021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Integrácia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365104"/>
            <a:ext cx="36724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dobudovania inžinierskych sietí (kanalizácia, prístup k pitnej vode), v prostredí marginalizovaných rómskych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komunít</a:t>
            </a:r>
            <a:endParaRPr lang="sk-SK" sz="1200" dirty="0"/>
          </a:p>
        </p:txBody>
      </p:sp>
      <p:sp>
        <p:nvSpPr>
          <p:cNvPr id="5" name="Obdĺžnik 4"/>
          <p:cNvSpPr/>
          <p:nvPr/>
        </p:nvSpPr>
        <p:spPr>
          <a:xfrm>
            <a:off x="395537" y="1268760"/>
            <a:ext cx="8287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Základné informácie ku konaniu o ŽoNFP</a:t>
            </a:r>
          </a:p>
        </p:txBody>
      </p:sp>
    </p:spTree>
    <p:extLst>
      <p:ext uri="{BB962C8B-B14F-4D97-AF65-F5344CB8AC3E}">
        <p14:creationId xmlns:p14="http://schemas.microsoft.com/office/powerpoint/2010/main" val="377037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sk-SK" sz="2000" b="1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Nedostatočný </a:t>
            </a:r>
            <a:r>
              <a:rPr lang="sk-SK" sz="2000" b="1" dirty="0"/>
              <a:t>popis projektu vo vzťahu k splneniu podmienky súladu s princípmi </a:t>
            </a:r>
            <a:r>
              <a:rPr lang="sk-SK" sz="2000" b="1" dirty="0" err="1"/>
              <a:t>desegregácie</a:t>
            </a:r>
            <a:r>
              <a:rPr lang="sk-SK" sz="2000" b="1" dirty="0"/>
              <a:t>, </a:t>
            </a:r>
            <a:r>
              <a:rPr lang="sk-SK" sz="2000" b="1" dirty="0" err="1"/>
              <a:t>degetoizácie</a:t>
            </a:r>
            <a:r>
              <a:rPr lang="sk-SK" sz="2000" b="1" dirty="0"/>
              <a:t> a </a:t>
            </a:r>
            <a:r>
              <a:rPr lang="sk-SK" sz="2000" b="1" dirty="0" err="1"/>
              <a:t>destigmácie</a:t>
            </a:r>
            <a:r>
              <a:rPr lang="sk-SK" sz="2000" b="1" dirty="0"/>
              <a:t> (viď. prílohu č. 9</a:t>
            </a:r>
            <a:r>
              <a:rPr lang="sk-SK" sz="2000" b="1" dirty="0" smtClean="0"/>
              <a:t> </a:t>
            </a:r>
            <a:r>
              <a:rPr lang="sk-SK" sz="2000" b="1" dirty="0"/>
              <a:t>výzvy</a:t>
            </a:r>
            <a:r>
              <a:rPr lang="sk-SK" sz="2000" b="1" dirty="0" smtClean="0"/>
              <a:t>)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Nedoplnenie </a:t>
            </a:r>
            <a:r>
              <a:rPr lang="sk-SK" sz="2000" dirty="0"/>
              <a:t>údajov môže mať za následok vylúčenie žiadosti z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575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Nedostatočný popis </a:t>
            </a:r>
            <a:r>
              <a:rPr lang="sk-SK" sz="2000" b="1" dirty="0" smtClean="0"/>
              <a:t>projektu </a:t>
            </a:r>
            <a:r>
              <a:rPr lang="sk-SK" sz="2000" b="1" dirty="0"/>
              <a:t>predovšetkým vo vzťahu k spôsobu realizácie projektu (7.2) a administratívnej a prevádzkovej kapacite žiadateľa (7.4</a:t>
            </a:r>
            <a:r>
              <a:rPr lang="sk-SK" sz="2000" b="1" dirty="0" smtClean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Pri vypĺňaní časti 7 žiadosti odporúčame postupovať podľa inštrukcií    uvedených vo </a:t>
            </a:r>
            <a:r>
              <a:rPr lang="sk-SK" sz="2000" dirty="0" smtClean="0"/>
              <a:t>výzve</a:t>
            </a:r>
            <a:r>
              <a:rPr lang="sk-SK" sz="2000" dirty="0"/>
              <a:t>,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Stručne popísať spôsob realizácie v súlade s PD,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Ak realizujete aktivity i mimo MRK - pre majoritu, je potrebné jednoznačne identifikovať trasovanie úsekov a popis lokalít kam smerujú.</a:t>
            </a: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Nedoplnenie údajov má vplyv na výšku pridelených bodov v OH, čo v konečnom dôsledku môže viesť k nesplneniu podmienok OH.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Odporúčame </a:t>
            </a:r>
            <a:r>
              <a:rPr lang="sk-SK" sz="2000" b="1" dirty="0"/>
              <a:t>dôslednú kontrolu zadaných údajov </a:t>
            </a:r>
            <a:r>
              <a:rPr lang="sk-SK" sz="2000" dirty="0"/>
              <a:t>v žiadosti či vo vzťahu k ich </a:t>
            </a:r>
            <a:r>
              <a:rPr lang="sk-SK" sz="2000" b="1" dirty="0"/>
              <a:t>rozsahu</a:t>
            </a:r>
            <a:r>
              <a:rPr lang="sk-SK" sz="2000" dirty="0"/>
              <a:t> a </a:t>
            </a:r>
            <a:r>
              <a:rPr lang="sk-SK" sz="2000" b="1" dirty="0"/>
              <a:t>obsahu</a:t>
            </a:r>
            <a:r>
              <a:rPr lang="sk-SK" sz="2000" dirty="0"/>
              <a:t> ako i </a:t>
            </a:r>
            <a:r>
              <a:rPr lang="sk-SK" sz="2000" b="1" dirty="0"/>
              <a:t>súladu údajov </a:t>
            </a:r>
            <a:r>
              <a:rPr lang="sk-SK" sz="2000" dirty="0"/>
              <a:t>v rôznych častiach žiadosti a </a:t>
            </a:r>
            <a:r>
              <a:rPr lang="sk-SK" sz="2000" dirty="0" smtClean="0"/>
              <a:t>príloh.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1918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Pochybenia</a:t>
            </a:r>
            <a:r>
              <a:rPr lang="sk-SK" sz="2000" dirty="0"/>
              <a:t> </a:t>
            </a:r>
            <a:r>
              <a:rPr lang="sk-SK" sz="2000" b="1" dirty="0"/>
              <a:t>v prílohách „žiadosť o NFP“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Nedoručenie príloh (predovšetkým PD a rozpočtu)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V takomto prípade SO </a:t>
            </a:r>
            <a:r>
              <a:rPr lang="sk-SK" sz="2000" dirty="0" smtClean="0"/>
              <a:t>nevie </a:t>
            </a:r>
            <a:r>
              <a:rPr lang="sk-SK" sz="2000" dirty="0"/>
              <a:t>overiť správnosť aktivity projektu, popisnú časť, ukazovatele ani výšku nárokovaných výdavkov. Žiadateľ síce bude vyzvaný na ich doplnenie no ak SO identifikuje nesúlad alebo </a:t>
            </a:r>
            <a:r>
              <a:rPr lang="sk-SK" sz="2000" dirty="0" smtClean="0"/>
              <a:t>pochybenia po doplnení </a:t>
            </a:r>
            <a:r>
              <a:rPr lang="sk-SK" sz="2000" dirty="0"/>
              <a:t>žiadateľ </a:t>
            </a:r>
            <a:r>
              <a:rPr lang="sk-SK" sz="2000" dirty="0" smtClean="0"/>
              <a:t>nemusí mať </a:t>
            </a:r>
            <a:r>
              <a:rPr lang="sk-SK" sz="2000" dirty="0"/>
              <a:t>druhu možnosť na ich opravu a vysvetlenie a žiadosť môže byť vyradená z ďalšieho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Pozor na pečiatku – okrúhla pečiatka na PD ako i rozpočte.</a:t>
            </a: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Odporúčame podávať kompletné žiadosti so všetkými relevantnými prílohami.</a:t>
            </a:r>
          </a:p>
        </p:txBody>
      </p:sp>
    </p:spTree>
    <p:extLst>
      <p:ext uri="{BB962C8B-B14F-4D97-AF65-F5344CB8AC3E}">
        <p14:creationId xmlns:p14="http://schemas.microsoft.com/office/powerpoint/2010/main" val="20039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sk-SK" sz="2000" b="1" dirty="0"/>
              <a:t>Príloha </a:t>
            </a:r>
            <a:r>
              <a:rPr lang="sk-SK" sz="2000" b="1" dirty="0" smtClean="0"/>
              <a:t>č.4 </a:t>
            </a:r>
            <a:r>
              <a:rPr lang="sk-SK" sz="2000" b="1" dirty="0"/>
              <a:t>žiadosti – Doklad preukazujúci finančnú spôsobilosť</a:t>
            </a:r>
          </a:p>
          <a:p>
            <a:pPr marL="0" indent="0" algn="just">
              <a:buNone/>
            </a:pPr>
            <a:r>
              <a:rPr lang="sk-SK" sz="2000" dirty="0"/>
              <a:t>Uvádzať prosím všetky náležitosti prílohy to:</a:t>
            </a:r>
            <a:endParaRPr lang="sk-SK" dirty="0"/>
          </a:p>
          <a:p>
            <a:pPr algn="just"/>
            <a:r>
              <a:rPr lang="sk-SK" sz="2000" dirty="0"/>
              <a:t>kód výzvy, </a:t>
            </a:r>
          </a:p>
          <a:p>
            <a:pPr algn="just"/>
            <a:r>
              <a:rPr lang="sk-SK" sz="2000" dirty="0"/>
              <a:t>názov projektu, </a:t>
            </a:r>
          </a:p>
          <a:p>
            <a:pPr algn="just"/>
            <a:r>
              <a:rPr lang="sk-SK" sz="2000" dirty="0"/>
              <a:t>súhlas zastupiteľstva s predložením žiadosti na SO, pričom ciele projektu sú v súlade s platným programom rozvoja obce a platným územným plánom obce ( ak obec má povinnosť mať vypracovanú územnoplánovaciu dokumentáciu), </a:t>
            </a:r>
          </a:p>
          <a:p>
            <a:pPr algn="just"/>
            <a:r>
              <a:rPr lang="sk-SK" sz="2000" dirty="0"/>
              <a:t>súhlas zastupiteľstva so zabezpečením povinného spolufinancovania 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výdavkov </a:t>
            </a:r>
          </a:p>
          <a:p>
            <a:pPr algn="just"/>
            <a:r>
              <a:rPr lang="sk-SK" sz="2000" dirty="0"/>
              <a:t>súhlas zastupiteľstva so zabezpečením financovania neoprávnených výdavkov </a:t>
            </a:r>
            <a:r>
              <a:rPr lang="sk-SK" sz="2000" dirty="0" smtClean="0"/>
              <a:t>projektu, ktoré vzniknú v priebehu realizácie projektu a budú nevyhnutné na dosiahnutie jeho cieľa.</a:t>
            </a:r>
          </a:p>
          <a:p>
            <a:pPr marL="0" indent="0" algn="just">
              <a:buNone/>
            </a:pPr>
            <a:r>
              <a:rPr lang="sk-SK" sz="2000" dirty="0" smtClean="0"/>
              <a:t>Nepredloženie </a:t>
            </a:r>
            <a:r>
              <a:rPr lang="sk-SK" sz="2000" dirty="0"/>
              <a:t>prílohy, resp. príloha neobsahuje všetky náležitosti má za následok vylúčenie projektu s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1227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sk-SK" sz="2000" b="1" dirty="0"/>
              <a:t>Príloha č. </a:t>
            </a:r>
            <a:r>
              <a:rPr lang="sk-SK" sz="2000" b="1" dirty="0" smtClean="0"/>
              <a:t>5 </a:t>
            </a:r>
            <a:r>
              <a:rPr lang="sk-SK" sz="2000" b="1" dirty="0"/>
              <a:t>– uznesenie zastupiteľstva o schválení plánu rozvoja obce a územnoplánovacej dokumentácie (ak relevantné)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Obec k podaniu žiadosti už musí mať predmetné dokumenty schválené. Nestačí napr. uznesenie o tom, že obec schválila zámer pre vypracovanie </a:t>
            </a:r>
            <a:r>
              <a:rPr lang="sk-SK" sz="2000" dirty="0" smtClean="0"/>
              <a:t>PHSR/</a:t>
            </a:r>
            <a:r>
              <a:rPr lang="sk-SK" sz="2000" dirty="0"/>
              <a:t>ú</a:t>
            </a:r>
            <a:r>
              <a:rPr lang="sk-SK" sz="2000" dirty="0" smtClean="0"/>
              <a:t>zemného plánu alebo</a:t>
            </a:r>
            <a:r>
              <a:rPr lang="sk-SK" sz="2000" dirty="0"/>
              <a:t>, že dokumentácia je už pripravená na schválenie a pod.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Nepredloženie prílohy, resp. nepotvrdenie schváleného </a:t>
            </a:r>
            <a:r>
              <a:rPr lang="sk-SK" sz="2000" dirty="0" smtClean="0"/>
              <a:t>PHSR alebo </a:t>
            </a:r>
            <a:r>
              <a:rPr lang="sk-SK" sz="2000" dirty="0"/>
              <a:t>územnoplánovacej dokumentácie (ak relevantné) ma za následok vylúčenie žiadosti z ďalšieho posudzovania. </a:t>
            </a:r>
          </a:p>
        </p:txBody>
      </p:sp>
    </p:spTree>
    <p:extLst>
      <p:ext uri="{BB962C8B-B14F-4D97-AF65-F5344CB8AC3E}">
        <p14:creationId xmlns:p14="http://schemas.microsoft.com/office/powerpoint/2010/main" val="120164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92696"/>
            <a:ext cx="8186766" cy="590465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sk-SK" sz="2000" b="1" dirty="0"/>
              <a:t>Príloha č. </a:t>
            </a:r>
            <a:r>
              <a:rPr lang="sk-SK" sz="2000" b="1" dirty="0" smtClean="0"/>
              <a:t>7 </a:t>
            </a:r>
            <a:r>
              <a:rPr lang="sk-SK" sz="2000" b="1" dirty="0"/>
              <a:t>– Projektová dokumentácia stavby vrátane </a:t>
            </a:r>
            <a:r>
              <a:rPr lang="sk-SK" sz="2000" b="1" dirty="0" err="1" smtClean="0"/>
              <a:t>položkového</a:t>
            </a:r>
            <a:r>
              <a:rPr lang="sk-SK" sz="2000" b="1" dirty="0" smtClean="0"/>
              <a:t> </a:t>
            </a:r>
            <a:r>
              <a:rPr lang="sk-SK" sz="2000" b="1" dirty="0"/>
              <a:t>rozpočtu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nesúlad výkresovej časti s rozpočtom, resp. popisom v žiadosti 7.2 (chýbajú </a:t>
            </a:r>
            <a:r>
              <a:rPr lang="sk-SK" sz="2000" dirty="0" err="1"/>
              <a:t>nacenené</a:t>
            </a:r>
            <a:r>
              <a:rPr lang="sk-SK" sz="2000" dirty="0"/>
              <a:t> stavebné objekty),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nesúlad rozpočtu stavby s prílohou č. </a:t>
            </a:r>
            <a:r>
              <a:rPr lang="sk-SK" sz="2000" dirty="0" smtClean="0"/>
              <a:t>6 žiadosti- rozpočet,  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b="1" dirty="0"/>
              <a:t>pri prekročení benchmarkov chýba zdôvodnenie</a:t>
            </a:r>
            <a:r>
              <a:rPr lang="sk-SK" sz="2000" b="1" dirty="0" smtClean="0"/>
              <a:t>, a nie sú vyčlenené výdavky, ktorých sa to týka;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PD nie je opečiatkovaná projektantom a nie je schválená v stavebnom konaní</a:t>
            </a:r>
            <a:r>
              <a:rPr lang="sk-SK" sz="2000" dirty="0" smtClean="0"/>
              <a:t>. </a:t>
            </a:r>
            <a:r>
              <a:rPr lang="sk-SK" sz="2000" b="1" dirty="0" smtClean="0"/>
              <a:t>Pozor na oprávneného </a:t>
            </a:r>
            <a:r>
              <a:rPr lang="sk-SK" sz="2000" b="1" dirty="0" smtClean="0"/>
              <a:t>projektanta – okrúhla pečiatka.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b="1" dirty="0" smtClean="0"/>
              <a:t>Ak sa riešia aktivity i mimo MRK je potrebné rozdeliť rozpočty a zakreslenie na časti pre MRK a mimo MRK.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Neodstránenie nesúladu môže viesť k vylúčeniu žiadosti z ďalšieho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78702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90465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k-SK" sz="2000" b="1" dirty="0"/>
              <a:t>Príloha č. </a:t>
            </a:r>
            <a:r>
              <a:rPr lang="sk-SK" sz="2000" b="1" dirty="0" smtClean="0"/>
              <a:t>6 </a:t>
            </a:r>
            <a:r>
              <a:rPr lang="sk-SK" sz="2000" b="1" dirty="0"/>
              <a:t>– časť prieskum trhu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u="sng" dirty="0" smtClean="0"/>
              <a:t>Interný manažment (príprava </a:t>
            </a:r>
            <a:r>
              <a:rPr lang="sk-SK" sz="2000" u="sng" dirty="0" err="1" smtClean="0"/>
              <a:t>ŽoNFP</a:t>
            </a:r>
            <a:r>
              <a:rPr lang="sk-SK" sz="2000" u="sng" dirty="0" smtClean="0"/>
              <a:t>, riadenie projektu a VO) a externý manažment</a:t>
            </a:r>
            <a:r>
              <a:rPr lang="sk-SK" sz="2000" dirty="0" smtClean="0"/>
              <a:t> je uznaný max do výšku finančného limitu – nemusíte predkladať prieskum. Ak máte uzavretú zmluvu resp. dohodu tak predkladáte túto.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u="sng" dirty="0" smtClean="0"/>
              <a:t>Prípravná a projektová dokumentácia </a:t>
            </a:r>
            <a:r>
              <a:rPr lang="sk-SK" sz="2000" dirty="0" smtClean="0"/>
              <a:t>– zmluva o dielo (potom nepredkladám prieskum)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u="sng" dirty="0" smtClean="0"/>
              <a:t>Realizácia VO externe a stavebný dozor – </a:t>
            </a:r>
            <a:r>
              <a:rPr lang="sk-SK" sz="2000" dirty="0" smtClean="0"/>
              <a:t>predkladám prieskum trhu. Ak mám zmluvu tak predkladám i zmluvu ale nezabudnúť na prieskum trhu.</a:t>
            </a:r>
            <a:endParaRPr lang="sk-SK" sz="2000" u="sng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obsahuje minimálne 3 cenové ponuky – </a:t>
            </a:r>
            <a:r>
              <a:rPr lang="sk-SK" sz="2000" dirty="0" smtClean="0"/>
              <a:t>a</a:t>
            </a:r>
            <a:r>
              <a:rPr lang="sk-SK" sz="2000" dirty="0" smtClean="0"/>
              <a:t>ritmetický priemer,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Nepredloženie </a:t>
            </a:r>
            <a:r>
              <a:rPr lang="sk-SK" sz="2000" dirty="0"/>
              <a:t>prieskumu trhu, resp. neodstránenie nesúladu môže mať za následok vylúčenie výdavkov z financovania.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22460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Podmienky súladu žiadosti s princípom 3D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3 </a:t>
            </a:r>
            <a:r>
              <a:rPr lang="sk-SK" sz="2000" b="1" dirty="0" smtClean="0"/>
              <a:t>oblasti: </a:t>
            </a:r>
            <a:r>
              <a:rPr lang="sk-SK" sz="2000" b="1" dirty="0" err="1" smtClean="0"/>
              <a:t>Desegregácia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Degetoizácie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Destigmácia</a:t>
            </a:r>
            <a:endParaRPr lang="sk-SK" sz="2000" b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algn="just"/>
            <a:r>
              <a:rPr lang="sk-SK" sz="2000" b="1" dirty="0" smtClean="0"/>
              <a:t>Splnenie podmienky súladu projektu s 3D je v prípade ak sa  prostredníctvom projektu výrazne zníži sociálna </a:t>
            </a:r>
            <a:r>
              <a:rPr lang="sk-SK" sz="2000" b="1" dirty="0" err="1" smtClean="0"/>
              <a:t>vylúčenosť</a:t>
            </a:r>
            <a:r>
              <a:rPr lang="sk-SK" sz="2000" b="1" dirty="0" smtClean="0"/>
              <a:t> v jednej z hore uvedených troch oblastiach, a zároveň nezhorší </a:t>
            </a:r>
            <a:r>
              <a:rPr lang="sk-SK" sz="2000" b="1" dirty="0" err="1" smtClean="0"/>
              <a:t>vylúčenosť</a:t>
            </a:r>
            <a:r>
              <a:rPr lang="sk-SK" sz="2000" b="1" dirty="0" smtClean="0"/>
              <a:t> v ostatných dvoch.</a:t>
            </a:r>
          </a:p>
          <a:p>
            <a:pPr algn="just"/>
            <a:endParaRPr lang="sk-SK" sz="2000" b="1" dirty="0"/>
          </a:p>
          <a:p>
            <a:pPr algn="just"/>
            <a:r>
              <a:rPr lang="sk-SK" sz="2000" b="1" dirty="0" smtClean="0"/>
              <a:t>Určuje sa na základe popisu:</a:t>
            </a:r>
          </a:p>
          <a:p>
            <a:pPr marL="0" indent="0" algn="just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49676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 smtClean="0"/>
              <a:t>LOKALITY:</a:t>
            </a:r>
          </a:p>
          <a:p>
            <a:pPr marL="0" indent="0" algn="just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 smtClean="0"/>
              <a:t>Popísať lokalitu kde sa zlepší dostupnosť k pitnej vode a kanalizačnej siete,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Typ osídlenia – na okraji obce, mimo obce, v rámci obce, koncentrované/integrované,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Počet obyvateľov MRK, ktorý budú profitovať z realizácie projektu</a:t>
            </a:r>
          </a:p>
          <a:p>
            <a:pPr marL="0" indent="0" algn="just">
              <a:buNone/>
            </a:pPr>
            <a:r>
              <a:rPr lang="sk-SK" sz="2000" dirty="0" smtClean="0"/>
              <a:t>Min 100 MRK kanalizačná sieť plus min 50 obyvateľov</a:t>
            </a:r>
            <a:r>
              <a:rPr lang="sk-SK" sz="2000" dirty="0" smtClean="0"/>
              <a:t>, z toho 30 MRK ak sa rieši i vodovod.</a:t>
            </a: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 smtClean="0"/>
              <a:t>Ak sa riešia aktivity i mimo osídlení MRK treba to jednoznačne popísať.</a:t>
            </a:r>
            <a:endParaRPr lang="sk-SK" sz="2000" dirty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r>
              <a:rPr lang="sk-SK" sz="2000" dirty="0" smtClean="0"/>
              <a:t>Popísať ako je zabezpečené odkanalizovane a zásobovanie pitnou vodou a prečo sú navrhnute aktivity nevyhnutné a efektívne.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257605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Font typeface="+mj-lt"/>
              <a:buAutoNum type="arabicPeriod" startAt="2"/>
            </a:pPr>
            <a:r>
              <a:rPr lang="sk-SK" sz="2000" b="1" dirty="0" smtClean="0"/>
              <a:t>DEGETOIZÁCIA</a:t>
            </a:r>
          </a:p>
          <a:p>
            <a:pPr marL="457200" indent="-457200" algn="ctr">
              <a:buFont typeface="+mj-lt"/>
              <a:buAutoNum type="arabicPeriod" startAt="2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opisu či projekt ovplyvňuje </a:t>
            </a:r>
            <a:r>
              <a:rPr lang="sk-SK" sz="2000" dirty="0" err="1"/>
              <a:t>getoizáciu</a:t>
            </a:r>
            <a:r>
              <a:rPr lang="sk-SK" sz="2000" dirty="0"/>
              <a:t> MRK v obci – teda či prostredníctvom výstavby sa pozitívne mení charakter lokality, kde žije </a:t>
            </a:r>
            <a:r>
              <a:rPr lang="sk-SK" sz="2000" dirty="0" smtClean="0"/>
              <a:t>MRK,</a:t>
            </a:r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101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408791" y="692696"/>
            <a:ext cx="8339673" cy="463203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>
                <a:latin typeface="+mn-lt"/>
              </a:rPr>
              <a:t>Základné informácie ku konaniu o </a:t>
            </a:r>
            <a:r>
              <a:rPr lang="sk-SK" sz="2000" b="1" dirty="0" err="1">
                <a:latin typeface="+mn-lt"/>
              </a:rPr>
              <a:t>ŽoNFP</a:t>
            </a:r>
            <a:endParaRPr lang="sk-SK" sz="2000" dirty="0">
              <a:latin typeface="+mn-lt"/>
            </a:endParaRPr>
          </a:p>
          <a:p>
            <a:endParaRPr lang="sk-SK" sz="2000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Konanie o 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 začína pri otvorených výzvach doručením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na SO, pričom lehoty na vydanie rozhodnutia začínajú plynúť dňom nasledujúcim po dni uzávierky príslušného hodnotiaceho kola.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Proces schvaľovania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sa skladá z nasledovných fáz: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administratívne overenie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odborné hodnotenie a výber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konanie o opravných prostriedkoch (neobligatórna časť)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Administratívne overenie sa začína overením splnenia podmienok doručenia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riadne, včas a v určenej forme, pričom po ich overení SO zaregistruje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v ITMS 2014+.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Font typeface="+mj-lt"/>
              <a:buAutoNum type="arabicPeriod" startAt="3"/>
            </a:pPr>
            <a:r>
              <a:rPr lang="sk-SK" sz="2000" b="1" dirty="0" smtClean="0"/>
              <a:t>DESTIGMATIZÁCIA</a:t>
            </a:r>
          </a:p>
          <a:p>
            <a:pPr marL="457200" indent="-457200" algn="ctr">
              <a:buFont typeface="+mj-lt"/>
              <a:buAutoNum type="arabicPeriod" startAt="3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opisu či a ako projekt ovplyvňuje </a:t>
            </a:r>
            <a:r>
              <a:rPr lang="sk-SK" sz="2000" dirty="0" err="1" smtClean="0"/>
              <a:t>stigmatizáciu</a:t>
            </a:r>
            <a:r>
              <a:rPr lang="sk-SK" sz="2000" dirty="0" smtClean="0"/>
              <a:t> </a:t>
            </a:r>
            <a:r>
              <a:rPr lang="sk-SK" sz="2000" dirty="0" smtClean="0"/>
              <a:t>MRK </a:t>
            </a:r>
            <a:r>
              <a:rPr lang="sk-SK" sz="2000" dirty="0" smtClean="0"/>
              <a:t>– znižovanie rozdielu v životných podmienkach MRK a majority </a:t>
            </a:r>
            <a:endParaRPr lang="sk-SK" sz="2000" dirty="0"/>
          </a:p>
          <a:p>
            <a:pPr>
              <a:buFontTx/>
              <a:buChar char="-"/>
            </a:pP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99725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Odporúčame žiadateľom </a:t>
            </a:r>
            <a:r>
              <a:rPr lang="sk-SK" sz="2000" b="1" dirty="0"/>
              <a:t>pred odoslaním žiadosti aby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„sami pre seba“ objektívne zhodnotili či spĺňajú podmienky poskytnutia príspevku,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či predkladajú všetky relevantné prílohy a tie spĺňajú požadované náležitosti</a:t>
            </a:r>
            <a:r>
              <a:rPr lang="sk-SK" sz="2000" dirty="0" smtClean="0"/>
              <a:t>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či </a:t>
            </a:r>
            <a:r>
              <a:rPr lang="sk-SK" sz="2000" dirty="0"/>
              <a:t>majú v ITMS 2014+ nahrané všetky relevantné prílohy a tie sa dajú </a:t>
            </a:r>
            <a:r>
              <a:rPr lang="sk-SK" sz="2000" dirty="0" smtClean="0"/>
              <a:t>i    korektne </a:t>
            </a:r>
            <a:r>
              <a:rPr lang="sk-SK" sz="2000" dirty="0"/>
              <a:t>otvoriť, 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si </a:t>
            </a:r>
            <a:r>
              <a:rPr lang="sk-SK" sz="2000" dirty="0"/>
              <a:t>skontrolovali súlad údajov vo všetkých textoch,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objektívne a kriticky zhodnotili žiadosť na základe hodnotiacich kritérií,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pred odoslaním skontrolovali správnosť údajov a kompletnosť žiadosti (všetky prílohy).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3580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aby </a:t>
            </a:r>
            <a:r>
              <a:rPr lang="sk-SK" sz="2000" b="1" dirty="0"/>
              <a:t>po doručení výzvy na doplnenie resp. vysvetlenie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sledovali a dodržali lehotu na doručenie,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vyjadrili sa ku každému bodu </a:t>
            </a:r>
            <a:r>
              <a:rPr lang="sk-SK" sz="2000" dirty="0" smtClean="0"/>
              <a:t>doplnenia,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</a:t>
            </a:r>
            <a:r>
              <a:rPr lang="sk-SK" sz="2000" dirty="0" smtClean="0"/>
              <a:t>kontrolovali nahratie elektronicky príloh do ITMS 2014 +,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osunuli stav žiadosti „po doplnení“,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odoslali </a:t>
            </a:r>
            <a:r>
              <a:rPr lang="sk-SK" sz="2000" dirty="0" smtClean="0"/>
              <a:t>formulár žiadosti </a:t>
            </a:r>
            <a:r>
              <a:rPr lang="sk-SK" sz="2000" dirty="0" smtClean="0"/>
              <a:t>cez </a:t>
            </a:r>
            <a:r>
              <a:rPr lang="sk-SK" sz="2000" dirty="0" err="1" smtClean="0"/>
              <a:t>eschránku</a:t>
            </a:r>
            <a:r>
              <a:rPr lang="sk-SK" sz="2000" dirty="0" smtClean="0"/>
              <a:t> a </a:t>
            </a:r>
            <a:r>
              <a:rPr lang="sk-SK" sz="2000" dirty="0" smtClean="0"/>
              <a:t>to i v prípade ak predmetom doplnenia sú iba prílohy žiadosti.</a:t>
            </a:r>
            <a:endParaRPr lang="sk-SK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637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408791" y="692696"/>
            <a:ext cx="8339673" cy="34778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just"/>
            <a:r>
              <a:rPr lang="sk-SK" sz="2000" dirty="0" smtClean="0">
                <a:latin typeface="+mn-lt"/>
              </a:rPr>
              <a:t>Žiadosť sa za doručenú považuje ak je formulár </a:t>
            </a:r>
            <a:r>
              <a:rPr lang="sk-SK" sz="2000" dirty="0" err="1" smtClean="0">
                <a:latin typeface="+mn-lt"/>
              </a:rPr>
              <a:t>ŽoNFP</a:t>
            </a:r>
            <a:r>
              <a:rPr lang="sk-SK" sz="2000" dirty="0" smtClean="0">
                <a:latin typeface="+mn-lt"/>
              </a:rPr>
              <a:t> odoslaný prostredníctvom ITMS 2014+ a zároveň </a:t>
            </a:r>
            <a:r>
              <a:rPr lang="sk-SK" sz="2000" b="1" dirty="0" smtClean="0">
                <a:latin typeface="+mn-lt"/>
              </a:rPr>
              <a:t>prostredníctvom e-schránky</a:t>
            </a:r>
            <a:r>
              <a:rPr lang="sk-SK" sz="2000" dirty="0" smtClean="0">
                <a:latin typeface="+mn-lt"/>
              </a:rPr>
              <a:t>. </a:t>
            </a:r>
            <a:r>
              <a:rPr lang="sk-SK" sz="2000" dirty="0" smtClean="0">
                <a:latin typeface="+mn-lt"/>
              </a:rPr>
              <a:t>Doručenie osobne, </a:t>
            </a:r>
            <a:r>
              <a:rPr lang="sk-SK" sz="2000" dirty="0" err="1" smtClean="0">
                <a:latin typeface="+mn-lt"/>
              </a:rPr>
              <a:t>kurierom</a:t>
            </a:r>
            <a:r>
              <a:rPr lang="sk-SK" sz="2000" dirty="0" smtClean="0">
                <a:latin typeface="+mn-lt"/>
              </a:rPr>
              <a:t> alebo poštou na nepovažuje za doručenie </a:t>
            </a:r>
            <a:r>
              <a:rPr lang="sk-SK" sz="2000" dirty="0" err="1" smtClean="0">
                <a:latin typeface="+mn-lt"/>
              </a:rPr>
              <a:t>ŽoNFP</a:t>
            </a:r>
            <a:r>
              <a:rPr lang="sk-SK" sz="2000" dirty="0" smtClean="0">
                <a:latin typeface="+mn-lt"/>
              </a:rPr>
              <a:t> a </a:t>
            </a:r>
            <a:r>
              <a:rPr lang="sk-SK" sz="2000" dirty="0" err="1" smtClean="0">
                <a:latin typeface="+mn-lt"/>
              </a:rPr>
              <a:t>ŽoNFP</a:t>
            </a:r>
            <a:r>
              <a:rPr lang="sk-SK" sz="2000" dirty="0" smtClean="0">
                <a:latin typeface="+mn-lt"/>
              </a:rPr>
              <a:t> nebude registrovaná.</a:t>
            </a:r>
            <a:endParaRPr lang="sk-SK" sz="2000" dirty="0" smtClean="0">
              <a:latin typeface="+mn-lt"/>
            </a:endParaRPr>
          </a:p>
          <a:p>
            <a:pPr lvl="0" algn="just"/>
            <a:endParaRPr lang="sk-SK" sz="2000" dirty="0" smtClean="0">
              <a:latin typeface="+mn-lt"/>
            </a:endParaRPr>
          </a:p>
          <a:p>
            <a:pPr marL="342900" lvl="0" indent="-342900" algn="just">
              <a:buFontTx/>
              <a:buChar char="-"/>
            </a:pPr>
            <a:r>
              <a:rPr lang="sk-SK" sz="2000" dirty="0" smtClean="0">
                <a:latin typeface="+mn-lt"/>
              </a:rPr>
              <a:t>prílohy, ktoré sú nahraté v ITMS nie je potrebné autorizovať elektronickým podpisom,</a:t>
            </a:r>
          </a:p>
          <a:p>
            <a:pPr marL="342900" lvl="0" indent="-342900" algn="just">
              <a:buFontTx/>
              <a:buChar char="-"/>
            </a:pPr>
            <a:r>
              <a:rPr lang="sk-SK" sz="2000" dirty="0" smtClean="0">
                <a:latin typeface="+mn-lt"/>
              </a:rPr>
              <a:t>PD, </a:t>
            </a:r>
            <a:r>
              <a:rPr lang="sk-SK" sz="2000" dirty="0" err="1" smtClean="0">
                <a:latin typeface="+mn-lt"/>
              </a:rPr>
              <a:t>položkový</a:t>
            </a:r>
            <a:r>
              <a:rPr lang="sk-SK" sz="2000" dirty="0" smtClean="0">
                <a:latin typeface="+mn-lt"/>
              </a:rPr>
              <a:t> rozpočet stavby sa zasiela poštou ako jeden originál a jedna kópia.</a:t>
            </a:r>
          </a:p>
          <a:p>
            <a:pPr marL="342900" lvl="0" indent="-342900" algn="just">
              <a:buFontTx/>
              <a:buChar char="-"/>
            </a:pPr>
            <a:endParaRPr lang="sk-SK" sz="2000" dirty="0" smtClean="0">
              <a:latin typeface="+mn-lt"/>
            </a:endParaRPr>
          </a:p>
          <a:p>
            <a:pPr marL="342900" lvl="0" indent="-342900" algn="just">
              <a:buFontTx/>
              <a:buChar char="-"/>
            </a:pPr>
            <a:endParaRPr lang="sk-SK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7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Administratívne overenie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registrácii </a:t>
            </a:r>
            <a:r>
              <a:rPr lang="sk-SK" sz="2000" dirty="0" err="1"/>
              <a:t>ŽoNFP</a:t>
            </a:r>
            <a:r>
              <a:rPr lang="sk-SK" sz="2000" dirty="0"/>
              <a:t> sa v rámci administratívneho overenia overuje splnenie základných podmienok poskytnutia príspevku stanovených vo výzve akými sú napr. oprávnenosť žiadateľa, oprávnenosť miesta realizácie projektu, oprávnenosť cieľovej skupiny, oprávnenosť aktivít, súlad s horizontálnymi princípmi a s princípmi </a:t>
            </a:r>
            <a:r>
              <a:rPr lang="sk-SK" sz="2000" dirty="0" err="1"/>
              <a:t>destigmatizácie</a:t>
            </a:r>
            <a:r>
              <a:rPr lang="sk-SK" sz="2000" dirty="0"/>
              <a:t>, </a:t>
            </a:r>
            <a:r>
              <a:rPr lang="sk-SK" sz="2000" dirty="0" err="1"/>
              <a:t>desegregácie</a:t>
            </a:r>
            <a:r>
              <a:rPr lang="sk-SK" sz="2000" dirty="0"/>
              <a:t> a </a:t>
            </a:r>
            <a:r>
              <a:rPr lang="sk-SK" sz="2000" dirty="0" err="1"/>
              <a:t>degetoizácie</a:t>
            </a:r>
            <a:r>
              <a:rPr lang="sk-SK" sz="2000" dirty="0"/>
              <a:t>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 prípade ak sú pochybnosti o pravdivosti alebo úplnosti </a:t>
            </a:r>
            <a:r>
              <a:rPr lang="sk-SK" sz="2000" dirty="0" err="1"/>
              <a:t>ŽoNFP</a:t>
            </a:r>
            <a:r>
              <a:rPr lang="sk-SK" sz="2000" dirty="0"/>
              <a:t> alebo jej príloh, resp. boli identifikovaný nesúlad v poskytnutých </a:t>
            </a:r>
            <a:r>
              <a:rPr lang="sk-SK" sz="2000" dirty="0" smtClean="0"/>
              <a:t>údajoch </a:t>
            </a:r>
            <a:r>
              <a:rPr lang="sk-SK" sz="2000" dirty="0"/>
              <a:t>žiadateľovi sa zašle výzva na doplnenie resp. vysvetlenie žiadosti so stanovením lehoty na doplnenie.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doplnení sa opätovne overia podmienky poskytnutia príspevku.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err="1"/>
              <a:t>ŽoNFP</a:t>
            </a:r>
            <a:r>
              <a:rPr lang="sk-SK" sz="2000" dirty="0"/>
              <a:t>, ktoré splnili podmienky administratívneho overenia postupujú do procesu odborného hodnotenia. “.</a:t>
            </a:r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Odborné hodnotenie žiadosti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 rámci odborného hodnotenia sa posudzuje </a:t>
            </a:r>
            <a:r>
              <a:rPr lang="sk-SK" sz="2000" dirty="0" err="1"/>
              <a:t>ŽoNFP</a:t>
            </a:r>
            <a:r>
              <a:rPr lang="sk-SK" sz="2000" dirty="0"/>
              <a:t> podľa dokumentu “Kritériá pre výber projektov OP ĽZ a metodika ich uplatňovania” a „Príručky pre odborného hodnotiteľa.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0" lvl="0" indent="0" algn="just">
              <a:buNone/>
            </a:pPr>
            <a:r>
              <a:rPr lang="sk-SK" sz="2000" dirty="0"/>
              <a:t>Cieľom odborného hodnotenia je posúdiť kvalitatívnu stránku žiadosti, pričom je posudzovaná predovšetkým v oblastiach:</a:t>
            </a:r>
          </a:p>
          <a:p>
            <a:pPr algn="just"/>
            <a:r>
              <a:rPr lang="sk-SK" sz="2000" dirty="0"/>
              <a:t>príspevok navrhovaného projektu k cieľom a výsledkom operačného programu a prioritnej osi</a:t>
            </a:r>
          </a:p>
          <a:p>
            <a:pPr lvl="0" algn="just"/>
            <a:r>
              <a:rPr lang="sk-SK" sz="2000" dirty="0"/>
              <a:t>navrhovaný spôsob realizácie;</a:t>
            </a:r>
          </a:p>
          <a:p>
            <a:pPr lvl="0" algn="just"/>
            <a:r>
              <a:rPr lang="sk-SK" sz="2000" dirty="0"/>
              <a:t>administratívna a prevádzková kapacita;</a:t>
            </a:r>
          </a:p>
          <a:p>
            <a:pPr lvl="0" algn="just"/>
            <a:r>
              <a:rPr lang="sk-SK" sz="2000" dirty="0"/>
              <a:t>finančná a ekonomická stránka projektu.</a:t>
            </a:r>
          </a:p>
        </p:txBody>
      </p:sp>
    </p:spTree>
    <p:extLst>
      <p:ext uri="{BB962C8B-B14F-4D97-AF65-F5344CB8AC3E}">
        <p14:creationId xmlns:p14="http://schemas.microsoft.com/office/powerpoint/2010/main" val="3857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 záver konania o žiadosti sa vypracujú </a:t>
            </a:r>
            <a:r>
              <a:rPr lang="sk-SK" sz="2000" dirty="0"/>
              <a:t>pre žiadosti: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splnili všetky podmienky konania o žiadosti: </a:t>
            </a:r>
            <a:r>
              <a:rPr lang="sk-SK" sz="2000" b="1" dirty="0"/>
              <a:t>rozhodnutie o schválení,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nesplnili jednu alebo viac podmienok konania o žiadosti: </a:t>
            </a:r>
            <a:r>
              <a:rPr lang="sk-SK" sz="2000" b="1" dirty="0"/>
              <a:t>rozhodnutie o neschválení </a:t>
            </a:r>
            <a:r>
              <a:rPr lang="sk-SK" sz="2000" b="1" dirty="0" err="1"/>
              <a:t>ŽoNFP</a:t>
            </a:r>
            <a:r>
              <a:rPr lang="sk-SK" sz="2000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SO je oprávnený v konaní o </a:t>
            </a:r>
            <a:r>
              <a:rPr lang="sk-SK" sz="2000" dirty="0" err="1"/>
              <a:t>ŽoNFP</a:t>
            </a:r>
            <a:r>
              <a:rPr lang="sk-SK" sz="2000" dirty="0"/>
              <a:t> vydať </a:t>
            </a:r>
            <a:r>
              <a:rPr lang="sk-SK" sz="2000" b="1" dirty="0"/>
              <a:t>rozhodnutie o zastavení konania </a:t>
            </a:r>
            <a:r>
              <a:rPr lang="sk-SK" sz="2000" dirty="0"/>
              <a:t>za podmienok uvedených v § 20  zákona o príspevku z EŠIF (napr. v prípade, ak žiadateľ nedoručil riadne a včas </a:t>
            </a:r>
            <a:r>
              <a:rPr lang="sk-SK" sz="2000" dirty="0" err="1"/>
              <a:t>ŽoNFP</a:t>
            </a:r>
            <a:r>
              <a:rPr lang="sk-SK" sz="2000" dirty="0"/>
              <a:t>, vzal </a:t>
            </a:r>
            <a:r>
              <a:rPr lang="sk-SK" sz="2000" dirty="0" err="1"/>
              <a:t>ŽoNFP</a:t>
            </a:r>
            <a:r>
              <a:rPr lang="sk-SK" sz="2000" dirty="0"/>
              <a:t> späť a pod.).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 skončení konania o </a:t>
            </a:r>
            <a:r>
              <a:rPr lang="sk-SK" sz="2000" b="1" dirty="0" err="1"/>
              <a:t>ŽoNFP</a:t>
            </a:r>
            <a:r>
              <a:rPr lang="sk-SK" sz="2000" b="1" dirty="0"/>
              <a:t> </a:t>
            </a:r>
            <a:r>
              <a:rPr lang="sk-SK" sz="2000" dirty="0"/>
              <a:t>sa na webovom sídle zverejňujú informácie o schválených a neschválených </a:t>
            </a:r>
            <a:r>
              <a:rPr lang="sk-SK" sz="2000" dirty="0" err="1"/>
              <a:t>ŽoNFP</a:t>
            </a:r>
            <a:r>
              <a:rPr lang="sk-SK" sz="2000" dirty="0"/>
              <a:t> v nasledovnom rozsahu: </a:t>
            </a:r>
            <a:endParaRPr lang="sk-SK" sz="20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meno a priezvisko fyzickej osoby alebo obchodné meno a identifikačné číslo právnickej osoby, ktorá požiadala o poskytnutie príspevku;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názov projektu;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výška schváleného príspevku (v prípade neschválenia sa uvádzajú dôvody neschválenia </a:t>
            </a:r>
            <a:r>
              <a:rPr lang="sk-SK" sz="2000" dirty="0" err="1"/>
              <a:t>ŽoNFP</a:t>
            </a:r>
            <a:r>
              <a:rPr lang="sk-SK" sz="2000" dirty="0"/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d) zoznam všetkých odborných hodnotiteľov (v rozsahu titul, meno, priezvisko), ktorí hodnotili </a:t>
            </a:r>
            <a:r>
              <a:rPr lang="sk-SK" sz="2000" dirty="0" err="1"/>
              <a:t>ŽoNFP</a:t>
            </a:r>
            <a:r>
              <a:rPr lang="sk-SK" sz="2000" dirty="0"/>
              <a:t> v danej výzve.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Najčastejšie pochybenia žiadateľov identifikované v procese konania o žiadosti</a:t>
            </a: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samotnej žiadosti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prílohách žiadosti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Pochybenia</a:t>
            </a:r>
            <a:r>
              <a:rPr lang="sk-SK" sz="2000" dirty="0"/>
              <a:t> </a:t>
            </a:r>
            <a:r>
              <a:rPr lang="sk-SK" sz="2000" b="1" dirty="0"/>
              <a:t>v samotnom dokumente „žiadosť o NFP“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Predovšetkým chyby formálneho charakteru, resp. nesúlad údajov v rôznych častiach žiadosti a príloh.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Uvádzame tie najčastejšie: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-     nesúlad </a:t>
            </a:r>
            <a:r>
              <a:rPr lang="sk-SK" sz="2000" b="1" dirty="0"/>
              <a:t>v </a:t>
            </a:r>
            <a:r>
              <a:rPr lang="sk-SK" sz="2000" b="1" dirty="0" smtClean="0"/>
              <a:t>popise realizácie aktivít </a:t>
            </a:r>
            <a:r>
              <a:rPr lang="sk-SK" sz="2000" b="1" dirty="0"/>
              <a:t>projektu a </a:t>
            </a:r>
            <a:r>
              <a:rPr lang="sk-SK" sz="2000" b="1" dirty="0" smtClean="0"/>
              <a:t>predloženej PD.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Napr. </a:t>
            </a:r>
            <a:r>
              <a:rPr lang="sk-SK" sz="2000" dirty="0" smtClean="0"/>
              <a:t>v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je uvedené, že realizuje vodovod a tlakovú stokovú sieť spolu s výstavbou ČOV, v PD ale realizuje gravitačnú stokovú sieť a intenzifikáciu ČOV,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b="1" dirty="0" smtClean="0"/>
              <a:t>nesúlad </a:t>
            </a:r>
            <a:r>
              <a:rPr lang="sk-SK" sz="2000" b="1" dirty="0"/>
              <a:t>v </a:t>
            </a:r>
            <a:r>
              <a:rPr lang="sk-SK" sz="2000" b="1" dirty="0" smtClean="0"/>
              <a:t>dĺžkach vodovodu/stokovej siete a </a:t>
            </a:r>
            <a:r>
              <a:rPr lang="sk-SK" sz="2000" b="1" dirty="0"/>
              <a:t>predloženej </a:t>
            </a:r>
            <a:r>
              <a:rPr lang="sk-SK" sz="2000" b="1" dirty="0" smtClean="0"/>
              <a:t>PD.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Prípojky k rodinným domov sú neoprávnený výdavok a nezapočítavajú sa do dĺžky vodovodnej/stokovej siete.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Neodstránenie </a:t>
            </a:r>
            <a:r>
              <a:rPr lang="sk-SK" sz="2000" dirty="0"/>
              <a:t>nesúladu môže mať za následok vylúčenie žiadosti z </a:t>
            </a:r>
            <a:r>
              <a:rPr lang="sk-SK" sz="2000" dirty="0" smtClean="0"/>
              <a:t>posudzovania, resp. krátenie finančných prostriedkov.</a:t>
            </a: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12797</TotalTime>
  <Words>1243</Words>
  <Application>Microsoft Office PowerPoint</Application>
  <PresentationFormat>Prezentácia na obrazovke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6" baseType="lpstr">
      <vt:lpstr>Arial</vt:lpstr>
      <vt:lpstr>Calibri</vt:lpstr>
      <vt:lpstr>WenQuanYi Zen Hei</vt:lpstr>
      <vt:lpstr>1_Motív Office</vt:lpstr>
      <vt:lpstr>OPERAČNÝ PROGRAM  ĽUDSKÉ ZDROJE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Jozef Roško</cp:lastModifiedBy>
  <cp:revision>311</cp:revision>
  <cp:lastPrinted>2016-03-11T14:00:48Z</cp:lastPrinted>
  <dcterms:created xsi:type="dcterms:W3CDTF">2015-06-03T20:40:01Z</dcterms:created>
  <dcterms:modified xsi:type="dcterms:W3CDTF">2021-01-18T11:39:11Z</dcterms:modified>
</cp:coreProperties>
</file>